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6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0" name="Subtítu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D4EF6F-64B1-4F19-BF5F-F8A429CB51C6}" type="datetimeFigureOut">
              <a:rPr lang="pt-BR" smtClean="0"/>
              <a:t>25/03/2014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CAA44C-4C44-47F5-B51A-F58A11C4B2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D4EF6F-64B1-4F19-BF5F-F8A429CB51C6}" type="datetimeFigureOut">
              <a:rPr lang="pt-BR" smtClean="0"/>
              <a:t>25/03/2014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CAA44C-4C44-47F5-B51A-F58A11C4B2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D4EF6F-64B1-4F19-BF5F-F8A429CB51C6}" type="datetimeFigureOut">
              <a:rPr lang="pt-BR" smtClean="0"/>
              <a:t>25/03/2014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CAA44C-4C44-47F5-B51A-F58A11C4B2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D4EF6F-64B1-4F19-BF5F-F8A429CB51C6}" type="datetimeFigureOut">
              <a:rPr lang="pt-BR" smtClean="0"/>
              <a:t>25/03/2014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CAA44C-4C44-47F5-B51A-F58A11C4B2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de cantos arredondado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D4EF6F-64B1-4F19-BF5F-F8A429CB51C6}" type="datetimeFigureOut">
              <a:rPr lang="pt-BR" smtClean="0"/>
              <a:t>25/03/2014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CAA44C-4C44-47F5-B51A-F58A11C4B2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D4EF6F-64B1-4F19-BF5F-F8A429CB51C6}" type="datetimeFigureOut">
              <a:rPr lang="pt-BR" smtClean="0"/>
              <a:t>25/03/2014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CAA44C-4C44-47F5-B51A-F58A11C4B2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D4EF6F-64B1-4F19-BF5F-F8A429CB51C6}" type="datetimeFigureOut">
              <a:rPr lang="pt-BR" smtClean="0"/>
              <a:t>25/03/2014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CAA44C-4C44-47F5-B51A-F58A11C4B2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D4EF6F-64B1-4F19-BF5F-F8A429CB51C6}" type="datetimeFigureOut">
              <a:rPr lang="pt-BR" smtClean="0"/>
              <a:t>25/03/2014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CAA44C-4C44-47F5-B51A-F58A11C4B2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D4EF6F-64B1-4F19-BF5F-F8A429CB51C6}" type="datetimeFigureOut">
              <a:rPr lang="pt-BR" smtClean="0"/>
              <a:t>25/03/2014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CAA44C-4C44-47F5-B51A-F58A11C4B2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D4EF6F-64B1-4F19-BF5F-F8A429CB51C6}" type="datetimeFigureOut">
              <a:rPr lang="pt-BR" smtClean="0"/>
              <a:t>25/03/2014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CAA44C-4C44-47F5-B51A-F58A11C4B25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edondar Retângulo em um Canto Únic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D4EF6F-64B1-4F19-BF5F-F8A429CB51C6}" type="datetimeFigureOut">
              <a:rPr lang="pt-BR" smtClean="0"/>
              <a:t>25/03/2014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CAA44C-4C44-47F5-B51A-F58A11C4B251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de cantos arredondado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ço Reservado para Títu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AD4EF6F-64B1-4F19-BF5F-F8A429CB51C6}" type="datetimeFigureOut">
              <a:rPr lang="pt-BR" smtClean="0"/>
              <a:t>25/03/2014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8CAA44C-4C44-47F5-B51A-F58A11C4B25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r>
              <a:rPr lang="en-US" dirty="0" smtClean="0"/>
              <a:t> Avogadro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t-BR" dirty="0"/>
              <a:t>2 mols de gás hidrogênio contém</a:t>
            </a:r>
            <a:r>
              <a:rPr lang="pt-BR" dirty="0" smtClean="0"/>
              <a:t>: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( )4 moléculas</a:t>
            </a:r>
          </a:p>
          <a:p>
            <a:pPr>
              <a:buNone/>
            </a:pPr>
            <a:r>
              <a:rPr lang="pt-BR" dirty="0" smtClean="0"/>
              <a:t>( ) </a:t>
            </a:r>
            <a:r>
              <a:rPr lang="pt-BR" dirty="0" smtClean="0"/>
              <a:t>4 átomos</a:t>
            </a:r>
          </a:p>
          <a:p>
            <a:pPr>
              <a:buNone/>
            </a:pPr>
            <a:r>
              <a:rPr lang="pt-BR" dirty="0" smtClean="0"/>
              <a:t>( ) </a:t>
            </a:r>
            <a:r>
              <a:rPr lang="pt-BR" dirty="0" smtClean="0"/>
              <a:t>1,2 </a:t>
            </a:r>
            <a:r>
              <a:rPr lang="pt-BR" dirty="0"/>
              <a:t>x </a:t>
            </a:r>
            <a:r>
              <a:rPr lang="pt-BR" dirty="0" smtClean="0"/>
              <a:t>10</a:t>
            </a:r>
            <a:r>
              <a:rPr lang="pt-BR" baseline="30000" dirty="0" smtClean="0"/>
              <a:t>24</a:t>
            </a:r>
            <a:r>
              <a:rPr lang="pt-BR" dirty="0" smtClean="0"/>
              <a:t> moléculas</a:t>
            </a:r>
          </a:p>
          <a:p>
            <a:pPr>
              <a:buNone/>
            </a:pPr>
            <a:r>
              <a:rPr lang="pt-BR" dirty="0" smtClean="0"/>
              <a:t>( ) </a:t>
            </a:r>
            <a:r>
              <a:rPr lang="pt-BR" dirty="0" smtClean="0"/>
              <a:t>1,2 </a:t>
            </a:r>
            <a:r>
              <a:rPr lang="pt-BR" dirty="0"/>
              <a:t>x </a:t>
            </a:r>
            <a:r>
              <a:rPr lang="pt-BR" dirty="0" smtClean="0"/>
              <a:t>10</a:t>
            </a:r>
            <a:r>
              <a:rPr lang="pt-BR" baseline="30000" dirty="0" smtClean="0"/>
              <a:t>24</a:t>
            </a:r>
            <a:r>
              <a:rPr lang="pt-BR" dirty="0" smtClean="0"/>
              <a:t> átomos</a:t>
            </a:r>
          </a:p>
          <a:p>
            <a:pPr>
              <a:buNone/>
            </a:pPr>
            <a:r>
              <a:rPr lang="pt-BR" dirty="0" smtClean="0"/>
              <a:t>( ) </a:t>
            </a:r>
            <a:r>
              <a:rPr lang="pt-BR" dirty="0" smtClean="0"/>
              <a:t>6 </a:t>
            </a:r>
            <a:r>
              <a:rPr lang="pt-BR" dirty="0"/>
              <a:t>x </a:t>
            </a:r>
            <a:r>
              <a:rPr lang="pt-BR" dirty="0" smtClean="0"/>
              <a:t>10</a:t>
            </a:r>
            <a:r>
              <a:rPr lang="pt-BR" baseline="30000" dirty="0" smtClean="0"/>
              <a:t>23</a:t>
            </a:r>
            <a:r>
              <a:rPr lang="pt-BR" dirty="0" smtClean="0"/>
              <a:t> átomos</a:t>
            </a:r>
          </a:p>
          <a:p>
            <a:pPr>
              <a:buNone/>
            </a:pPr>
            <a:r>
              <a:rPr lang="pt-BR" dirty="0" smtClean="0"/>
              <a:t>( ) </a:t>
            </a:r>
            <a:r>
              <a:rPr lang="pt-BR" dirty="0" smtClean="0"/>
              <a:t>6 </a:t>
            </a:r>
            <a:r>
              <a:rPr lang="pt-BR" dirty="0"/>
              <a:t>x </a:t>
            </a:r>
            <a:r>
              <a:rPr lang="pt-BR" dirty="0" smtClean="0"/>
              <a:t>10</a:t>
            </a:r>
            <a:r>
              <a:rPr lang="pt-BR" baseline="30000" dirty="0" smtClean="0"/>
              <a:t>23</a:t>
            </a:r>
            <a:r>
              <a:rPr lang="pt-BR" dirty="0" smtClean="0"/>
              <a:t> moléculas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r>
              <a:rPr lang="en-US" dirty="0" smtClean="0"/>
              <a:t> Avogadro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dirty="0"/>
              <a:t>100 </a:t>
            </a:r>
            <a:r>
              <a:rPr lang="pt-BR" dirty="0" err="1"/>
              <a:t>mg</a:t>
            </a:r>
            <a:r>
              <a:rPr lang="pt-BR" dirty="0"/>
              <a:t> de gás hidrogênio contém</a:t>
            </a:r>
            <a:r>
              <a:rPr lang="pt-BR" dirty="0" smtClean="0"/>
              <a:t>:</a:t>
            </a:r>
          </a:p>
          <a:p>
            <a:pPr>
              <a:buNone/>
            </a:pPr>
            <a:r>
              <a:rPr lang="pt-BR" dirty="0" smtClean="0"/>
              <a:t>5 mols</a:t>
            </a:r>
          </a:p>
          <a:p>
            <a:pPr>
              <a:buNone/>
            </a:pPr>
            <a:r>
              <a:rPr lang="pt-BR" dirty="0" smtClean="0"/>
              <a:t>0,05 mol</a:t>
            </a:r>
          </a:p>
          <a:p>
            <a:pPr>
              <a:buNone/>
            </a:pPr>
            <a:r>
              <a:rPr lang="pt-BR" dirty="0" smtClean="0"/>
              <a:t>0,5 mol</a:t>
            </a:r>
          </a:p>
          <a:p>
            <a:pPr>
              <a:buNone/>
            </a:pPr>
            <a:r>
              <a:rPr lang="pt-BR" dirty="0" smtClean="0"/>
              <a:t>50 mol</a:t>
            </a:r>
          </a:p>
          <a:p>
            <a:pPr>
              <a:buNone/>
            </a:pPr>
            <a:r>
              <a:rPr lang="pt-BR" dirty="0" smtClean="0"/>
              <a:t>500 </a:t>
            </a:r>
            <a:r>
              <a:rPr lang="pt-BR" dirty="0"/>
              <a:t>mol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r>
              <a:rPr lang="en-US" dirty="0" smtClean="0"/>
              <a:t> Avogadro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dirty="0" smtClean="0"/>
              <a:t>A </a:t>
            </a:r>
            <a:r>
              <a:rPr lang="pt-BR" dirty="0"/>
              <a:t>massa de uma mistura contendo 2 mols de água e 0,1 mol de gás oxigênio é</a:t>
            </a:r>
            <a:r>
              <a:rPr lang="pt-BR" dirty="0" smtClean="0"/>
              <a:t>:</a:t>
            </a:r>
          </a:p>
          <a:p>
            <a:pPr>
              <a:buNone/>
            </a:pPr>
            <a:r>
              <a:rPr lang="pt-BR" dirty="0" smtClean="0"/>
              <a:t>39,2g</a:t>
            </a:r>
          </a:p>
          <a:p>
            <a:pPr>
              <a:buNone/>
            </a:pPr>
            <a:r>
              <a:rPr lang="pt-BR" dirty="0" smtClean="0"/>
              <a:t>3,92 g</a:t>
            </a:r>
          </a:p>
          <a:p>
            <a:pPr>
              <a:buNone/>
            </a:pPr>
            <a:r>
              <a:rPr lang="pt-BR" dirty="0" smtClean="0"/>
              <a:t>37,6 g</a:t>
            </a:r>
          </a:p>
          <a:p>
            <a:pPr>
              <a:buNone/>
            </a:pPr>
            <a:r>
              <a:rPr lang="pt-BR" dirty="0" smtClean="0"/>
              <a:t>3,76g</a:t>
            </a:r>
          </a:p>
          <a:p>
            <a:pPr>
              <a:buNone/>
            </a:pPr>
            <a:r>
              <a:rPr lang="pt-BR" dirty="0" smtClean="0"/>
              <a:t>2,1 </a:t>
            </a:r>
            <a:r>
              <a:rPr lang="pt-BR" dirty="0"/>
              <a:t>g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r>
              <a:rPr lang="en-US" dirty="0" smtClean="0"/>
              <a:t> Avogadro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dirty="0"/>
              <a:t>O número de mols de </a:t>
            </a:r>
            <a:r>
              <a:rPr lang="pt-BR" dirty="0" smtClean="0"/>
              <a:t>metano (CH</a:t>
            </a:r>
            <a:r>
              <a:rPr lang="pt-BR" baseline="-25000" dirty="0" smtClean="0"/>
              <a:t>4</a:t>
            </a:r>
            <a:r>
              <a:rPr lang="pt-BR" dirty="0" smtClean="0"/>
              <a:t>) </a:t>
            </a:r>
            <a:r>
              <a:rPr lang="pt-BR" dirty="0"/>
              <a:t>que contém 2,4 x </a:t>
            </a:r>
            <a:r>
              <a:rPr lang="pt-BR" dirty="0" smtClean="0"/>
              <a:t>10</a:t>
            </a:r>
            <a:r>
              <a:rPr lang="pt-BR" baseline="30000" dirty="0" smtClean="0"/>
              <a:t>21</a:t>
            </a:r>
            <a:r>
              <a:rPr lang="pt-BR" dirty="0" smtClean="0"/>
              <a:t> </a:t>
            </a:r>
            <a:r>
              <a:rPr lang="pt-BR" dirty="0"/>
              <a:t>moléculas dessa substância é</a:t>
            </a:r>
            <a:r>
              <a:rPr lang="pt-BR" dirty="0" smtClean="0"/>
              <a:t>: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0,6 mols</a:t>
            </a:r>
          </a:p>
          <a:p>
            <a:pPr>
              <a:buNone/>
            </a:pPr>
            <a:r>
              <a:rPr lang="pt-BR" dirty="0" smtClean="0"/>
              <a:t>0,4 mols</a:t>
            </a:r>
          </a:p>
          <a:p>
            <a:pPr>
              <a:buNone/>
            </a:pPr>
            <a:r>
              <a:rPr lang="pt-BR" dirty="0" smtClean="0"/>
              <a:t>0,004 mols</a:t>
            </a:r>
          </a:p>
          <a:p>
            <a:pPr>
              <a:buNone/>
            </a:pPr>
            <a:r>
              <a:rPr lang="pt-BR" dirty="0" smtClean="0"/>
              <a:t>0,04 </a:t>
            </a:r>
            <a:r>
              <a:rPr lang="pt-BR" dirty="0"/>
              <a:t>mols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r>
              <a:rPr lang="en-US" dirty="0" smtClean="0"/>
              <a:t> Avogadro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dirty="0" smtClean="0"/>
              <a:t>O </a:t>
            </a:r>
            <a:r>
              <a:rPr lang="pt-BR" dirty="0"/>
              <a:t>número de mols de água que contém 1,8 x </a:t>
            </a:r>
            <a:r>
              <a:rPr lang="pt-BR" dirty="0" smtClean="0"/>
              <a:t>10</a:t>
            </a:r>
            <a:r>
              <a:rPr lang="pt-BR" baseline="30000" dirty="0" smtClean="0"/>
              <a:t>24</a:t>
            </a:r>
            <a:r>
              <a:rPr lang="pt-BR" dirty="0" smtClean="0"/>
              <a:t> moléculas </a:t>
            </a:r>
            <a:r>
              <a:rPr lang="pt-BR" dirty="0"/>
              <a:t>esta substância é</a:t>
            </a:r>
            <a:r>
              <a:rPr lang="pt-BR" dirty="0" smtClean="0"/>
              <a:t>:</a:t>
            </a:r>
          </a:p>
          <a:p>
            <a:pPr>
              <a:buNone/>
            </a:pPr>
            <a:r>
              <a:rPr lang="pt-BR" dirty="0" smtClean="0"/>
              <a:t>1 mol</a:t>
            </a:r>
          </a:p>
          <a:p>
            <a:pPr>
              <a:buNone/>
            </a:pPr>
            <a:r>
              <a:rPr lang="pt-BR" dirty="0" smtClean="0"/>
              <a:t>2 mol</a:t>
            </a:r>
          </a:p>
          <a:p>
            <a:pPr>
              <a:buNone/>
            </a:pPr>
            <a:r>
              <a:rPr lang="pt-BR" dirty="0" smtClean="0"/>
              <a:t>3 mol</a:t>
            </a:r>
          </a:p>
          <a:p>
            <a:pPr>
              <a:buNone/>
            </a:pPr>
            <a:r>
              <a:rPr lang="pt-BR" dirty="0" smtClean="0"/>
              <a:t>5 </a:t>
            </a:r>
            <a:r>
              <a:rPr lang="pt-BR" dirty="0"/>
              <a:t>mol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r>
              <a:rPr lang="en-US" dirty="0" smtClean="0"/>
              <a:t> Avogadro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dirty="0"/>
              <a:t>O número de mols em 2kg de íons cálcio é: (Cálcio = 40u</a:t>
            </a:r>
            <a:r>
              <a:rPr lang="pt-BR" dirty="0" smtClean="0"/>
              <a:t>)</a:t>
            </a:r>
          </a:p>
          <a:p>
            <a:pPr>
              <a:buNone/>
            </a:pPr>
            <a:r>
              <a:rPr lang="pt-BR" dirty="0" smtClean="0"/>
              <a:t>500 mols</a:t>
            </a:r>
          </a:p>
          <a:p>
            <a:pPr>
              <a:buNone/>
            </a:pPr>
            <a:r>
              <a:rPr lang="pt-BR" dirty="0" smtClean="0"/>
              <a:t>50 mols</a:t>
            </a:r>
          </a:p>
          <a:p>
            <a:pPr>
              <a:buNone/>
            </a:pPr>
            <a:r>
              <a:rPr lang="pt-BR" dirty="0" smtClean="0"/>
              <a:t>5 mols</a:t>
            </a:r>
          </a:p>
          <a:p>
            <a:pPr>
              <a:buNone/>
            </a:pPr>
            <a:r>
              <a:rPr lang="pt-BR" dirty="0" smtClean="0"/>
              <a:t>80 mols</a:t>
            </a:r>
          </a:p>
          <a:p>
            <a:pPr>
              <a:buNone/>
            </a:pPr>
            <a:r>
              <a:rPr lang="pt-BR" dirty="0" smtClean="0"/>
              <a:t>80000 </a:t>
            </a:r>
            <a:r>
              <a:rPr lang="pt-BR" dirty="0"/>
              <a:t>mols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r>
              <a:rPr lang="en-US" dirty="0" smtClean="0"/>
              <a:t> Avogadro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dirty="0"/>
              <a:t>O número de mols de água que </a:t>
            </a:r>
            <a:r>
              <a:rPr lang="pt-BR" dirty="0" smtClean="0"/>
              <a:t>contém 1,8 x 10</a:t>
            </a:r>
            <a:r>
              <a:rPr lang="pt-BR" baseline="30000" dirty="0" smtClean="0"/>
              <a:t>25</a:t>
            </a:r>
            <a:r>
              <a:rPr lang="pt-BR" dirty="0" smtClean="0"/>
              <a:t> moléculas </a:t>
            </a:r>
            <a:r>
              <a:rPr lang="pt-BR" dirty="0"/>
              <a:t>esta substância é</a:t>
            </a:r>
            <a:r>
              <a:rPr lang="pt-BR" dirty="0" smtClean="0"/>
              <a:t>: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30 mols</a:t>
            </a:r>
          </a:p>
          <a:p>
            <a:pPr>
              <a:buNone/>
            </a:pPr>
            <a:r>
              <a:rPr lang="pt-BR" dirty="0" smtClean="0"/>
              <a:t>3 mols</a:t>
            </a:r>
          </a:p>
          <a:p>
            <a:pPr>
              <a:buNone/>
            </a:pPr>
            <a:r>
              <a:rPr lang="pt-BR" dirty="0" smtClean="0"/>
              <a:t>0,3 mols</a:t>
            </a:r>
          </a:p>
          <a:p>
            <a:pPr>
              <a:buNone/>
            </a:pPr>
            <a:r>
              <a:rPr lang="pt-BR" dirty="0" smtClean="0"/>
              <a:t>6 </a:t>
            </a:r>
            <a:r>
              <a:rPr lang="pt-BR" dirty="0"/>
              <a:t>x </a:t>
            </a:r>
            <a:r>
              <a:rPr lang="pt-BR" dirty="0" smtClean="0"/>
              <a:t>10</a:t>
            </a:r>
            <a:r>
              <a:rPr lang="pt-BR" baseline="30000" dirty="0" smtClean="0"/>
              <a:t>23</a:t>
            </a:r>
            <a:r>
              <a:rPr lang="pt-BR" dirty="0" smtClean="0"/>
              <a:t> mols</a:t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r>
              <a:rPr lang="en-US" dirty="0" smtClean="0"/>
              <a:t> Avogadro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t-BR" dirty="0"/>
              <a:t>1 mol de ferro contém</a:t>
            </a:r>
            <a:r>
              <a:rPr lang="pt-BR" dirty="0" smtClean="0"/>
              <a:t>:</a:t>
            </a:r>
          </a:p>
          <a:p>
            <a:pPr>
              <a:buNone/>
            </a:pPr>
            <a:r>
              <a:rPr lang="pt-BR" dirty="0" smtClean="0"/>
              <a:t>6 </a:t>
            </a:r>
            <a:r>
              <a:rPr lang="pt-BR" dirty="0"/>
              <a:t>x </a:t>
            </a:r>
            <a:r>
              <a:rPr lang="pt-BR" dirty="0" smtClean="0"/>
              <a:t>10</a:t>
            </a:r>
            <a:r>
              <a:rPr lang="pt-BR" baseline="30000" dirty="0" smtClean="0"/>
              <a:t>23</a:t>
            </a:r>
            <a:r>
              <a:rPr lang="pt-BR" dirty="0" smtClean="0"/>
              <a:t> átomos</a:t>
            </a:r>
          </a:p>
          <a:p>
            <a:pPr>
              <a:buNone/>
            </a:pPr>
            <a:r>
              <a:rPr lang="pt-BR" dirty="0" smtClean="0"/>
              <a:t>6 </a:t>
            </a:r>
            <a:r>
              <a:rPr lang="pt-BR" dirty="0"/>
              <a:t>x </a:t>
            </a:r>
            <a:r>
              <a:rPr lang="pt-BR" dirty="0" smtClean="0"/>
              <a:t>10</a:t>
            </a:r>
            <a:r>
              <a:rPr lang="pt-BR" baseline="30000" dirty="0" smtClean="0"/>
              <a:t>23</a:t>
            </a:r>
            <a:r>
              <a:rPr lang="pt-BR" dirty="0" smtClean="0"/>
              <a:t> moléculas</a:t>
            </a:r>
          </a:p>
          <a:p>
            <a:pPr>
              <a:buNone/>
            </a:pPr>
            <a:r>
              <a:rPr lang="pt-BR" dirty="0" smtClean="0"/>
              <a:t>56 moléculas</a:t>
            </a:r>
          </a:p>
          <a:p>
            <a:pPr>
              <a:buNone/>
            </a:pPr>
            <a:r>
              <a:rPr lang="pt-BR" dirty="0" smtClean="0"/>
              <a:t>1 molécula</a:t>
            </a:r>
          </a:p>
          <a:p>
            <a:pPr>
              <a:buNone/>
            </a:pPr>
            <a:r>
              <a:rPr lang="pt-BR" dirty="0" smtClean="0"/>
              <a:t>56 átomos</a:t>
            </a:r>
          </a:p>
          <a:p>
            <a:pPr>
              <a:buNone/>
            </a:pPr>
            <a:r>
              <a:rPr lang="pt-BR" dirty="0" smtClean="0"/>
              <a:t>1 </a:t>
            </a:r>
            <a:r>
              <a:rPr lang="pt-BR" dirty="0"/>
              <a:t>átomo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r>
              <a:rPr lang="en-US" dirty="0" smtClean="0"/>
              <a:t> Avogadro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dirty="0"/>
              <a:t>O número de mols de gás em 1,0 kg de gás hidrogênio é</a:t>
            </a:r>
            <a:r>
              <a:rPr lang="pt-BR" dirty="0" smtClean="0"/>
              <a:t>:</a:t>
            </a:r>
          </a:p>
          <a:p>
            <a:pPr>
              <a:buNone/>
            </a:pPr>
            <a:r>
              <a:rPr lang="pt-BR" dirty="0" smtClean="0"/>
              <a:t>50 mols</a:t>
            </a:r>
          </a:p>
          <a:p>
            <a:pPr>
              <a:buNone/>
            </a:pPr>
            <a:r>
              <a:rPr lang="pt-BR" dirty="0" smtClean="0"/>
              <a:t>1000 mols</a:t>
            </a:r>
          </a:p>
          <a:p>
            <a:pPr>
              <a:buNone/>
            </a:pPr>
            <a:r>
              <a:rPr lang="pt-BR" dirty="0" smtClean="0"/>
              <a:t>5 mols</a:t>
            </a:r>
          </a:p>
          <a:p>
            <a:pPr>
              <a:buNone/>
            </a:pPr>
            <a:r>
              <a:rPr lang="pt-BR" dirty="0" smtClean="0"/>
              <a:t>500 mols</a:t>
            </a:r>
          </a:p>
          <a:p>
            <a:pPr>
              <a:buNone/>
            </a:pPr>
            <a:r>
              <a:rPr lang="pt-BR" dirty="0" smtClean="0"/>
              <a:t>2000 </a:t>
            </a:r>
            <a:r>
              <a:rPr lang="pt-BR" dirty="0"/>
              <a:t>mols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r>
              <a:rPr lang="en-US" dirty="0" smtClean="0"/>
              <a:t> Avogadro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pt-BR" dirty="0"/>
              <a:t>O número de mols total na mistura de 10 g </a:t>
            </a:r>
            <a:r>
              <a:rPr lang="pt-BR" dirty="0" smtClean="0"/>
              <a:t>de gás </a:t>
            </a:r>
            <a:r>
              <a:rPr lang="pt-BR" dirty="0"/>
              <a:t>hidrogênio com 10 mols de gás oxigênio é</a:t>
            </a:r>
            <a:r>
              <a:rPr lang="pt-BR" dirty="0" smtClean="0"/>
              <a:t>:</a:t>
            </a:r>
          </a:p>
          <a:p>
            <a:pPr algn="ctr"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15 mols</a:t>
            </a:r>
          </a:p>
          <a:p>
            <a:pPr>
              <a:buNone/>
            </a:pPr>
            <a:r>
              <a:rPr lang="pt-BR" dirty="0" smtClean="0"/>
              <a:t>20 mols</a:t>
            </a:r>
          </a:p>
          <a:p>
            <a:pPr>
              <a:buNone/>
            </a:pPr>
            <a:r>
              <a:rPr lang="pt-BR" dirty="0" smtClean="0"/>
              <a:t>40 mols</a:t>
            </a:r>
          </a:p>
          <a:p>
            <a:pPr>
              <a:buNone/>
            </a:pPr>
            <a:r>
              <a:rPr lang="pt-BR" dirty="0" smtClean="0"/>
              <a:t>325 mols</a:t>
            </a:r>
          </a:p>
          <a:p>
            <a:pPr>
              <a:buNone/>
            </a:pPr>
            <a:r>
              <a:rPr lang="pt-BR" dirty="0" smtClean="0"/>
              <a:t>325 </a:t>
            </a:r>
            <a:r>
              <a:rPr lang="pt-BR" dirty="0"/>
              <a:t>g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r>
              <a:rPr lang="en-US" dirty="0" smtClean="0"/>
              <a:t> Avogadro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dirty="0"/>
              <a:t>1 mol de água contém</a:t>
            </a:r>
            <a:r>
              <a:rPr lang="pt-BR" dirty="0" smtClean="0"/>
              <a:t>:</a:t>
            </a:r>
          </a:p>
          <a:p>
            <a:pPr>
              <a:buNone/>
            </a:pPr>
            <a:r>
              <a:rPr lang="pt-BR" dirty="0" smtClean="0"/>
              <a:t>6 </a:t>
            </a:r>
            <a:r>
              <a:rPr lang="pt-BR" dirty="0"/>
              <a:t>x </a:t>
            </a:r>
            <a:r>
              <a:rPr lang="pt-BR" dirty="0" smtClean="0"/>
              <a:t>10</a:t>
            </a:r>
            <a:r>
              <a:rPr lang="pt-BR" baseline="30000" dirty="0" smtClean="0"/>
              <a:t>23</a:t>
            </a:r>
            <a:r>
              <a:rPr lang="pt-BR" dirty="0" smtClean="0"/>
              <a:t> átomos</a:t>
            </a:r>
          </a:p>
          <a:p>
            <a:pPr>
              <a:buNone/>
            </a:pPr>
            <a:r>
              <a:rPr lang="pt-BR" dirty="0" smtClean="0"/>
              <a:t>6 </a:t>
            </a:r>
            <a:r>
              <a:rPr lang="pt-BR" dirty="0"/>
              <a:t>x </a:t>
            </a:r>
            <a:r>
              <a:rPr lang="pt-BR" dirty="0" smtClean="0"/>
              <a:t>10</a:t>
            </a:r>
            <a:r>
              <a:rPr lang="pt-BR" baseline="30000" dirty="0" smtClean="0"/>
              <a:t>23</a:t>
            </a:r>
            <a:r>
              <a:rPr lang="pt-BR" dirty="0" smtClean="0"/>
              <a:t> moléculas</a:t>
            </a:r>
          </a:p>
          <a:p>
            <a:pPr>
              <a:buNone/>
            </a:pPr>
            <a:r>
              <a:rPr lang="pt-BR" dirty="0" smtClean="0"/>
              <a:t>18 moléculas</a:t>
            </a:r>
          </a:p>
          <a:p>
            <a:pPr>
              <a:buNone/>
            </a:pPr>
            <a:r>
              <a:rPr lang="pt-BR" dirty="0" smtClean="0"/>
              <a:t>1 molécula</a:t>
            </a:r>
          </a:p>
          <a:p>
            <a:pPr>
              <a:buNone/>
            </a:pPr>
            <a:r>
              <a:rPr lang="pt-BR" dirty="0" smtClean="0"/>
              <a:t>1</a:t>
            </a:r>
            <a:r>
              <a:rPr lang="pt-BR" dirty="0"/>
              <a:t>/ 6 x </a:t>
            </a:r>
            <a:r>
              <a:rPr lang="pt-BR" dirty="0" smtClean="0"/>
              <a:t>10</a:t>
            </a:r>
            <a:r>
              <a:rPr lang="pt-BR" baseline="30000" dirty="0" smtClean="0"/>
              <a:t>23</a:t>
            </a:r>
            <a:r>
              <a:rPr lang="pt-BR" dirty="0" smtClean="0"/>
              <a:t> moléculas</a:t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r>
              <a:rPr lang="en-US" dirty="0" smtClean="0"/>
              <a:t> Avogadro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pt-BR" sz="2800" dirty="0"/>
              <a:t>O número de mols em 460g de sódio (Na= 23u) é</a:t>
            </a:r>
            <a:r>
              <a:rPr lang="pt-BR" sz="2800" dirty="0" smtClean="0"/>
              <a:t>:</a:t>
            </a:r>
          </a:p>
          <a:p>
            <a:pPr algn="ctr">
              <a:buNone/>
            </a:pPr>
            <a:endParaRPr lang="pt-BR" sz="2800" dirty="0" smtClean="0"/>
          </a:p>
          <a:p>
            <a:pPr>
              <a:buNone/>
            </a:pPr>
            <a:r>
              <a:rPr lang="pt-BR" dirty="0" smtClean="0"/>
              <a:t>2 mols</a:t>
            </a:r>
          </a:p>
          <a:p>
            <a:pPr>
              <a:buNone/>
            </a:pPr>
            <a:r>
              <a:rPr lang="pt-BR" dirty="0" smtClean="0"/>
              <a:t>460 </a:t>
            </a:r>
            <a:r>
              <a:rPr lang="pt-BR" dirty="0"/>
              <a:t>x 23 </a:t>
            </a:r>
            <a:r>
              <a:rPr lang="pt-BR" dirty="0" smtClean="0"/>
              <a:t>mols</a:t>
            </a:r>
          </a:p>
          <a:p>
            <a:pPr>
              <a:buNone/>
            </a:pPr>
            <a:r>
              <a:rPr lang="pt-BR" dirty="0" smtClean="0"/>
              <a:t>20 mols</a:t>
            </a:r>
          </a:p>
          <a:p>
            <a:pPr>
              <a:buNone/>
            </a:pPr>
            <a:r>
              <a:rPr lang="pt-BR" dirty="0" smtClean="0"/>
              <a:t>10 mols</a:t>
            </a:r>
          </a:p>
          <a:p>
            <a:pPr>
              <a:buNone/>
            </a:pPr>
            <a:r>
              <a:rPr lang="pt-BR" dirty="0" smtClean="0"/>
              <a:t>2 </a:t>
            </a:r>
            <a:r>
              <a:rPr lang="pt-BR" dirty="0"/>
              <a:t>mols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r>
              <a:rPr lang="en-US" dirty="0" smtClean="0"/>
              <a:t> Avogadro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dirty="0"/>
              <a:t>O número de moléculas de água em 54 g desta substância é aproximadamente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6 </a:t>
            </a:r>
            <a:r>
              <a:rPr lang="pt-BR" dirty="0"/>
              <a:t>x </a:t>
            </a:r>
            <a:r>
              <a:rPr lang="pt-BR" dirty="0" smtClean="0"/>
              <a:t>10</a:t>
            </a:r>
            <a:r>
              <a:rPr lang="pt-BR" baseline="30000" dirty="0" smtClean="0"/>
              <a:t>23</a:t>
            </a:r>
            <a:r>
              <a:rPr lang="pt-BR" dirty="0" smtClean="0"/>
              <a:t> moléculas</a:t>
            </a:r>
          </a:p>
          <a:p>
            <a:pPr>
              <a:buNone/>
            </a:pPr>
            <a:r>
              <a:rPr lang="pt-BR" dirty="0" smtClean="0"/>
              <a:t>6 </a:t>
            </a:r>
            <a:r>
              <a:rPr lang="pt-BR" dirty="0"/>
              <a:t>x </a:t>
            </a:r>
            <a:r>
              <a:rPr lang="pt-BR" dirty="0" smtClean="0"/>
              <a:t>10</a:t>
            </a:r>
            <a:r>
              <a:rPr lang="pt-BR" baseline="30000" dirty="0" smtClean="0"/>
              <a:t>21</a:t>
            </a:r>
            <a:r>
              <a:rPr lang="pt-BR" dirty="0" smtClean="0"/>
              <a:t> moléculas</a:t>
            </a:r>
          </a:p>
          <a:p>
            <a:pPr>
              <a:buNone/>
            </a:pPr>
            <a:r>
              <a:rPr lang="pt-BR" dirty="0" smtClean="0"/>
              <a:t>1,8 </a:t>
            </a:r>
            <a:r>
              <a:rPr lang="pt-BR" dirty="0"/>
              <a:t>x </a:t>
            </a:r>
            <a:r>
              <a:rPr lang="pt-BR" dirty="0" smtClean="0"/>
              <a:t>10</a:t>
            </a:r>
            <a:r>
              <a:rPr lang="pt-BR" baseline="30000" dirty="0" smtClean="0"/>
              <a:t>23</a:t>
            </a:r>
            <a:r>
              <a:rPr lang="pt-BR" dirty="0" smtClean="0"/>
              <a:t> moléculas</a:t>
            </a:r>
          </a:p>
          <a:p>
            <a:pPr>
              <a:buNone/>
            </a:pPr>
            <a:r>
              <a:rPr lang="pt-BR" dirty="0" smtClean="0"/>
              <a:t>1,8 </a:t>
            </a:r>
            <a:r>
              <a:rPr lang="pt-BR" dirty="0"/>
              <a:t>x </a:t>
            </a:r>
            <a:r>
              <a:rPr lang="pt-BR" dirty="0" smtClean="0"/>
              <a:t>10</a:t>
            </a:r>
            <a:r>
              <a:rPr lang="pt-BR" baseline="30000" dirty="0" smtClean="0"/>
              <a:t>24</a:t>
            </a:r>
            <a:r>
              <a:rPr lang="pt-BR" dirty="0" smtClean="0"/>
              <a:t> moléculas</a:t>
            </a:r>
          </a:p>
          <a:p>
            <a:pPr>
              <a:buNone/>
            </a:pPr>
            <a:r>
              <a:rPr lang="pt-BR" dirty="0" smtClean="0"/>
              <a:t>1,8 </a:t>
            </a:r>
            <a:r>
              <a:rPr lang="pt-BR" dirty="0"/>
              <a:t>x </a:t>
            </a:r>
            <a:r>
              <a:rPr lang="pt-BR" dirty="0" smtClean="0"/>
              <a:t>10</a:t>
            </a:r>
            <a:r>
              <a:rPr lang="pt-BR" baseline="30000" dirty="0" smtClean="0"/>
              <a:t>21</a:t>
            </a:r>
            <a:r>
              <a:rPr lang="pt-BR" dirty="0" smtClean="0"/>
              <a:t> moléculas</a:t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r>
              <a:rPr lang="en-US" dirty="0" smtClean="0"/>
              <a:t> Avogadro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dirty="0" smtClean="0"/>
              <a:t>O </a:t>
            </a:r>
            <a:r>
              <a:rPr lang="pt-BR" dirty="0"/>
              <a:t>número de mols total na mistura de 4g de gás hélio com 4 g de gás hidrogênio é</a:t>
            </a:r>
            <a:r>
              <a:rPr lang="pt-BR" dirty="0" smtClean="0"/>
              <a:t>:</a:t>
            </a:r>
          </a:p>
          <a:p>
            <a:pPr>
              <a:buNone/>
            </a:pPr>
            <a:r>
              <a:rPr lang="pt-BR" dirty="0" smtClean="0"/>
              <a:t>1 mol</a:t>
            </a:r>
          </a:p>
          <a:p>
            <a:pPr>
              <a:buNone/>
            </a:pPr>
            <a:r>
              <a:rPr lang="pt-BR" dirty="0" smtClean="0"/>
              <a:t>2 mol</a:t>
            </a:r>
          </a:p>
          <a:p>
            <a:pPr>
              <a:buNone/>
            </a:pPr>
            <a:r>
              <a:rPr lang="pt-BR" dirty="0" smtClean="0"/>
              <a:t>3 mol</a:t>
            </a:r>
          </a:p>
          <a:p>
            <a:pPr>
              <a:buNone/>
            </a:pPr>
            <a:r>
              <a:rPr lang="pt-BR" dirty="0" smtClean="0"/>
              <a:t>4 mol</a:t>
            </a:r>
          </a:p>
          <a:p>
            <a:pPr>
              <a:buNone/>
            </a:pPr>
            <a:r>
              <a:rPr lang="pt-BR" dirty="0" smtClean="0"/>
              <a:t>0,5 </a:t>
            </a:r>
            <a:r>
              <a:rPr lang="pt-BR" dirty="0"/>
              <a:t>mol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32</TotalTime>
  <Words>405</Words>
  <Application>Microsoft Office PowerPoint</Application>
  <PresentationFormat>Apresentação na tela (4:3)</PresentationFormat>
  <Paragraphs>102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Aspecto</vt:lpstr>
      <vt:lpstr>Exercícios Avogadro</vt:lpstr>
      <vt:lpstr>Exercícios Avogadro</vt:lpstr>
      <vt:lpstr>Exercícios Avogadro</vt:lpstr>
      <vt:lpstr>Exercícios Avogadro</vt:lpstr>
      <vt:lpstr>Exercícios Avogadro</vt:lpstr>
      <vt:lpstr>Exercícios Avogadro</vt:lpstr>
      <vt:lpstr>Exercícios Avogadro</vt:lpstr>
      <vt:lpstr>Exercícios Avogadro</vt:lpstr>
      <vt:lpstr>Exercícios Avogadro</vt:lpstr>
      <vt:lpstr>Exercícios Avogadro</vt:lpstr>
      <vt:lpstr>Exercícios Avogadro</vt:lpstr>
      <vt:lpstr>Exercícios Avogadro</vt:lpstr>
      <vt:lpstr>Exercícios Avogadro</vt:lpstr>
      <vt:lpstr>Exercícios Avogadro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Exercícios Avogadro</dc:title>
  <dc:creator>Rafa</dc:creator>
  <cp:lastModifiedBy>Rafa</cp:lastModifiedBy>
  <cp:revision>1</cp:revision>
  <dcterms:created xsi:type="dcterms:W3CDTF">2014-03-25T13:54:53Z</dcterms:created>
  <dcterms:modified xsi:type="dcterms:W3CDTF">2014-03-25T14:27:03Z</dcterms:modified>
</cp:coreProperties>
</file>